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70" r:id="rId7"/>
    <p:sldId id="266" r:id="rId8"/>
    <p:sldId id="261" r:id="rId9"/>
    <p:sldId id="264" r:id="rId10"/>
    <p:sldId id="265" r:id="rId11"/>
    <p:sldId id="262" r:id="rId12"/>
    <p:sldId id="271" r:id="rId13"/>
    <p:sldId id="263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907BF8-873A-42D7-9666-84EE18F58381}" v="2" dt="2023-09-08T15:34:27.5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6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22C40-DCC2-4224-AF88-7ECCD713577A}" type="datetimeFigureOut">
              <a:rPr lang="en-US" smtClean="0"/>
              <a:t>9/8/2023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F4792-B5FC-409F-9B82-E6FA20E020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811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22C40-DCC2-4224-AF88-7ECCD713577A}" type="datetimeFigureOut">
              <a:rPr lang="en-US" smtClean="0"/>
              <a:t>9/8/2023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F4792-B5FC-409F-9B82-E6FA20E020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806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22C40-DCC2-4224-AF88-7ECCD713577A}" type="datetimeFigureOut">
              <a:rPr lang="en-US" smtClean="0"/>
              <a:t>9/8/2023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F4792-B5FC-409F-9B82-E6FA20E0208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319968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22C40-DCC2-4224-AF88-7ECCD713577A}" type="datetimeFigureOut">
              <a:rPr lang="en-US" smtClean="0"/>
              <a:t>9/8/2023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F4792-B5FC-409F-9B82-E6FA20E020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1630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22C40-DCC2-4224-AF88-7ECCD713577A}" type="datetimeFigureOut">
              <a:rPr lang="en-US" smtClean="0"/>
              <a:t>9/8/2023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F4792-B5FC-409F-9B82-E6FA20E0208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386180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22C40-DCC2-4224-AF88-7ECCD713577A}" type="datetimeFigureOut">
              <a:rPr lang="en-US" smtClean="0"/>
              <a:t>9/8/2023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F4792-B5FC-409F-9B82-E6FA20E020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7176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22C40-DCC2-4224-AF88-7ECCD713577A}" type="datetimeFigureOut">
              <a:rPr lang="en-US" smtClean="0"/>
              <a:t>9/8/2023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F4792-B5FC-409F-9B82-E6FA20E020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486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22C40-DCC2-4224-AF88-7ECCD713577A}" type="datetimeFigureOut">
              <a:rPr lang="en-US" smtClean="0"/>
              <a:t>9/8/2023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F4792-B5FC-409F-9B82-E6FA20E020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739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22C40-DCC2-4224-AF88-7ECCD713577A}" type="datetimeFigureOut">
              <a:rPr lang="en-US" smtClean="0"/>
              <a:t>9/8/2023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F4792-B5FC-409F-9B82-E6FA20E020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488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22C40-DCC2-4224-AF88-7ECCD713577A}" type="datetimeFigureOut">
              <a:rPr lang="en-US" smtClean="0"/>
              <a:t>9/8/2023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F4792-B5FC-409F-9B82-E6FA20E020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16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22C40-DCC2-4224-AF88-7ECCD713577A}" type="datetimeFigureOut">
              <a:rPr lang="en-US" smtClean="0"/>
              <a:t>9/8/2023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F4792-B5FC-409F-9B82-E6FA20E020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04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22C40-DCC2-4224-AF88-7ECCD713577A}" type="datetimeFigureOut">
              <a:rPr lang="en-US" smtClean="0"/>
              <a:t>9/8/2023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F4792-B5FC-409F-9B82-E6FA20E020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961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22C40-DCC2-4224-AF88-7ECCD713577A}" type="datetimeFigureOut">
              <a:rPr lang="en-US" smtClean="0"/>
              <a:t>9/8/2023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F4792-B5FC-409F-9B82-E6FA20E020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796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22C40-DCC2-4224-AF88-7ECCD713577A}" type="datetimeFigureOut">
              <a:rPr lang="en-US" smtClean="0"/>
              <a:t>9/8/2023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F4792-B5FC-409F-9B82-E6FA20E020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686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22C40-DCC2-4224-AF88-7ECCD713577A}" type="datetimeFigureOut">
              <a:rPr lang="en-US" smtClean="0"/>
              <a:t>9/8/2023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F4792-B5FC-409F-9B82-E6FA20E020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001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22C40-DCC2-4224-AF88-7ECCD713577A}" type="datetimeFigureOut">
              <a:rPr lang="en-US" smtClean="0"/>
              <a:t>9/8/2023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F4792-B5FC-409F-9B82-E6FA20E020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724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22C40-DCC2-4224-AF88-7ECCD713577A}" type="datetimeFigureOut">
              <a:rPr lang="en-US" smtClean="0"/>
              <a:t>9/8/2023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E4F4792-B5FC-409F-9B82-E6FA20E020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456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dc.gov/coronavirus/2019-ncov/your-health/if-you-were-exposed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wacc.edu/administrativeservices/riskmanagement/emergencypreparedness/coronavirus/returningtocampus-students.asp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covidhelp@nwacc.edu" TargetMode="External"/><Relationship Id="rId2" Type="http://schemas.openxmlformats.org/officeDocument/2006/relationships/hyperlink" Target="mailto:ahart7@nwacc.edu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disability@nwacc.edu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dc.gov/coronavirus/2019-ncov/your-health/quarantine-isolation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deanofstudents@nwacc.e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PRC@nwacc.edu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coronavirus/2019-ncov/your-health/quarantine-isolation.html" TargetMode="External"/><Relationship Id="rId2" Type="http://schemas.openxmlformats.org/officeDocument/2006/relationships/hyperlink" Target="mailto:deanofstudents@nwacc.edu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13C0F-856C-4F05-8B0D-93CAA20B89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Faculty Responding to COVID Reports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8CAB65-8319-420A-BD95-D1DA9AF334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Teresa Taylor</a:t>
            </a:r>
          </a:p>
        </p:txBody>
      </p:sp>
    </p:spTree>
    <p:extLst>
      <p:ext uri="{BB962C8B-B14F-4D97-AF65-F5344CB8AC3E}">
        <p14:creationId xmlns:p14="http://schemas.microsoft.com/office/powerpoint/2010/main" val="25789424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4255D-D1B1-4C51-87DD-0E7067A94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reports you may receive</a:t>
            </a:r>
            <a:br>
              <a:rPr lang="en-US" dirty="0"/>
            </a:br>
            <a:r>
              <a:rPr lang="en-US" b="1" dirty="0"/>
              <a:t>#3 Exposed to Positive Person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FF785-9201-424A-9BD5-8D6514B5FF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213811"/>
            <a:ext cx="8596668" cy="4186990"/>
          </a:xfrm>
        </p:spPr>
        <p:txBody>
          <a:bodyPr>
            <a:normAutofit/>
          </a:bodyPr>
          <a:lstStyle/>
          <a:p>
            <a:r>
              <a:rPr lang="en-US" dirty="0"/>
              <a:t>This one can be more challenging to navigate</a:t>
            </a:r>
          </a:p>
          <a:p>
            <a:r>
              <a:rPr lang="en-US" dirty="0"/>
              <a:t>This has WAY TOO MANY different scenarios to discuss in one setting</a:t>
            </a:r>
          </a:p>
          <a:p>
            <a:r>
              <a:rPr lang="en-US" dirty="0"/>
              <a:t>Most common:  a student reports that a family member at home has tested positive for COVID </a:t>
            </a:r>
          </a:p>
          <a:p>
            <a:r>
              <a:rPr lang="en-US" dirty="0"/>
              <a:t>The CDC provides updated guidance for anyone who MAY have been exposed to the virus:  </a:t>
            </a:r>
            <a:r>
              <a:rPr lang="en-US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https://www.cdc.gov/coronavirus/2019-ncov/your-health/if-you-were-exposed.html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The short response is:  monitor for symptoms and take precautions. </a:t>
            </a:r>
          </a:p>
        </p:txBody>
      </p:sp>
    </p:spTree>
    <p:extLst>
      <p:ext uri="{BB962C8B-B14F-4D97-AF65-F5344CB8AC3E}">
        <p14:creationId xmlns:p14="http://schemas.microsoft.com/office/powerpoint/2010/main" val="18549120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D65AB-63E9-4717-B9DE-2580ED16D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Navigating NWACC website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A69C7C-FDB7-4CE0-B11A-05D919DD6D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hlinkClick r:id="rId2"/>
              </a:rPr>
              <a:t>https://www.nwacc.edu/administrativeservices/riskmanagement/emergencypreparedness/coronavirus/returningtocampus-students.aspx</a:t>
            </a:r>
            <a:endParaRPr lang="en-US" sz="2400" dirty="0"/>
          </a:p>
          <a:p>
            <a:r>
              <a:rPr lang="en-US" sz="2400" b="1" dirty="0"/>
              <a:t>COVID-19 Terms &amp; Reporting – (find this section) </a:t>
            </a:r>
          </a:p>
          <a:p>
            <a:r>
              <a:rPr lang="en-US" sz="2400" b="1" dirty="0"/>
              <a:t>Each link provides information and/or links to CDC for regulations </a:t>
            </a:r>
          </a:p>
          <a:p>
            <a:r>
              <a:rPr lang="en-US" sz="2400" b="1" dirty="0"/>
              <a:t>Still can’t find the answer you need?  </a:t>
            </a:r>
          </a:p>
          <a:p>
            <a:pPr lvl="1"/>
            <a:r>
              <a:rPr lang="en-US" b="1" dirty="0"/>
              <a:t>NEXT SLIDE! </a:t>
            </a:r>
            <a:r>
              <a:rPr lang="en-US" b="1" dirty="0">
                <a:sym typeface="Wingdings" panose="05000000000000000000" pitchFamily="2" charset="2"/>
              </a:rPr>
              <a:t> 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4185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E0785-FA86-4807-9411-C180E33E4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Designated COVID-19 Reporting Contacts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8B86F2-34B0-4BCA-9708-9F7A3D564F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52075"/>
            <a:ext cx="8596668" cy="448928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Please review this list and contact the team lead in your area or your Chair/Dean</a:t>
            </a:r>
          </a:p>
          <a:p>
            <a:r>
              <a:rPr lang="en-US" dirty="0"/>
              <a:t>Enrolled/Credit and Degree Seeking - Dean of Students Office – deanofstudents@nwacc.edu</a:t>
            </a:r>
          </a:p>
          <a:p>
            <a:r>
              <a:rPr lang="en-US" dirty="0"/>
              <a:t>Health Programs Students - Center for Health Professions – CHPCOVID@nwacc.edu</a:t>
            </a:r>
          </a:p>
          <a:p>
            <a:r>
              <a:rPr lang="en-US" dirty="0"/>
              <a:t>Secondary Career Center: Stephanie Trolinger - strolinger@nwacc.edu</a:t>
            </a:r>
          </a:p>
          <a:p>
            <a:r>
              <a:rPr lang="en-US" dirty="0"/>
              <a:t>ECE: Jorge Amaral - jamaral@nwacc.edu</a:t>
            </a:r>
          </a:p>
          <a:p>
            <a:r>
              <a:rPr lang="en-US" dirty="0"/>
              <a:t>Brightwater: Marshall Shafkowitz - mshafkowitz@nwacc.edu</a:t>
            </a:r>
          </a:p>
          <a:p>
            <a:r>
              <a:rPr lang="en-US" dirty="0"/>
              <a:t>Adult Ed: Ben Aldama - baldama@nwacc.edu</a:t>
            </a:r>
          </a:p>
          <a:p>
            <a:r>
              <a:rPr lang="en-US" dirty="0"/>
              <a:t>Workforce: AJ Hart - </a:t>
            </a:r>
            <a:r>
              <a:rPr lang="en-US" dirty="0">
                <a:hlinkClick r:id="rId2"/>
              </a:rPr>
              <a:t>ahart7@nwacc.edu</a:t>
            </a:r>
            <a:endParaRPr lang="en-US" dirty="0"/>
          </a:p>
          <a:p>
            <a:r>
              <a:rPr lang="en-US" dirty="0"/>
              <a:t>NOTE – </a:t>
            </a:r>
            <a:r>
              <a:rPr lang="en-US" dirty="0">
                <a:hlinkClick r:id="rId3"/>
              </a:rPr>
              <a:t>covidhelp@nwacc.edu</a:t>
            </a:r>
            <a:r>
              <a:rPr lang="en-US" dirty="0"/>
              <a:t> is for reporting employees only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8348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A0B66-45DE-4783-BE21-47376583F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do…when you don’t know what to do… (you are not alone)!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87E5D2-9E83-477C-BF1D-E81C4EF1AC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will NOT be alone in this process – you will be LEAD in this process.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anything that is “out of the norm”, contact one of the Designated COVID-19 Reporting Contacts for guidance</a:t>
            </a:r>
          </a:p>
          <a:p>
            <a:pPr marL="40005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 of the norm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ex:  hospitalized, extended leave needed, non-vaccinated and covid runs through their entire household, person tests positive who has been working on campus, with symptomatic and around other people, and/or reports multiple times as covid positive, etc.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who are VERY SICK (hospitalized, heavy symptoms lasting longer than 10 days) – please notify </a:t>
            </a: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d</a:t>
            </a:r>
            <a:r>
              <a:rPr lang="en-US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isability@nwacc.edu</a:t>
            </a:r>
            <a:r>
              <a:rPr lang="en-US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immediately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student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needs an accommodation – please contact </a:t>
            </a:r>
            <a:r>
              <a:rPr lang="en-US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disability@nwacc.edu</a:t>
            </a:r>
            <a:r>
              <a:rPr lang="en-US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assistance.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8997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31140-7EDF-4B02-811B-F721E1D20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great link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A316A-53A2-44FB-BE0D-5FE40B9947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hlinkClick r:id="rId2"/>
              </a:rPr>
              <a:t>https://www.cdc.gov/coronavirus/2019-ncov/your-health/quarantine-isolation.html</a:t>
            </a:r>
            <a:endParaRPr lang="en-US" dirty="0"/>
          </a:p>
          <a:p>
            <a:r>
              <a:rPr lang="en-US" dirty="0"/>
              <a:t>On this link – top of page – you’ll find a handy calculator – it’s a great tool and may help you navigate more easily </a:t>
            </a:r>
          </a:p>
          <a:p>
            <a:r>
              <a:rPr lang="en-US" dirty="0"/>
              <a:t>“Quarantine and Isolation Calculator” </a:t>
            </a:r>
          </a:p>
          <a:p>
            <a:pPr marL="0" indent="0" algn="l">
              <a:buNone/>
            </a:pPr>
            <a:endParaRPr lang="en-US" b="1" i="0" dirty="0">
              <a:solidFill>
                <a:srgbClr val="242424"/>
              </a:solidFill>
              <a:effectLst/>
              <a:latin typeface="Segoe UI" panose="020B0502040204020203" pitchFamily="34" charset="0"/>
            </a:endParaRPr>
          </a:p>
          <a:p>
            <a:pPr marL="0" indent="0" algn="l">
              <a:buNone/>
            </a:pPr>
            <a:r>
              <a:rPr lang="en-US" b="1" i="0" dirty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  <a:t>Exposure</a:t>
            </a:r>
          </a:p>
          <a:p>
            <a:pPr algn="l"/>
            <a:r>
              <a:rPr lang="en-US" b="0" i="0" dirty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  <a:t>Contact with someone infected with SARS-CoV-2, the virus that causes COVID-19, in a way that increases the likelihood of getting infected with the virus.</a:t>
            </a:r>
          </a:p>
          <a:p>
            <a:pPr marL="0" indent="0" algn="l">
              <a:buNone/>
            </a:pPr>
            <a:r>
              <a:rPr lang="en-US" b="1" i="0" dirty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  <a:t>Close Contact</a:t>
            </a:r>
            <a:br>
              <a:rPr lang="en-US" b="1" i="0" dirty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</a:br>
            <a:endParaRPr lang="en-US" b="1" i="0" dirty="0">
              <a:solidFill>
                <a:srgbClr val="242424"/>
              </a:solidFill>
              <a:effectLst/>
              <a:latin typeface="Segoe UI" panose="020B0502040204020203" pitchFamily="34" charset="0"/>
            </a:endParaRPr>
          </a:p>
          <a:p>
            <a:pPr algn="l"/>
            <a:r>
              <a:rPr lang="en-US" b="0" i="0" dirty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  <a:t>A close contact is someone who was less than 6 feet away from an infected person (laboratory-confirmed or a clinical diagnosis) for a cumulative total of 15 minutes or more over a 24-hour period. For example, three individual 5-minute exposures for a total of 15 minutes. People who are exposed to someone with COVID-19 after they completed at least 5 days of isolation are not considered close contacts.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156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B095E-63CC-4DB1-9FE0-8E275C0EA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for this information session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A222F-E9FC-4BA2-B809-D2928E39B0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Reminders</a:t>
            </a:r>
          </a:p>
          <a:p>
            <a:r>
              <a:rPr lang="en-US" sz="2400" dirty="0"/>
              <a:t>Why we are shifting reporting </a:t>
            </a:r>
          </a:p>
          <a:p>
            <a:r>
              <a:rPr lang="en-US" sz="2400" dirty="0"/>
              <a:t>“Rules” with this process</a:t>
            </a:r>
          </a:p>
          <a:p>
            <a:r>
              <a:rPr lang="en-US" sz="2400" dirty="0"/>
              <a:t>Most common types of reports </a:t>
            </a:r>
          </a:p>
          <a:p>
            <a:r>
              <a:rPr lang="en-US" sz="2400" dirty="0"/>
              <a:t>How to navigate the website and information </a:t>
            </a:r>
          </a:p>
          <a:p>
            <a:r>
              <a:rPr lang="en-US" sz="2400" dirty="0"/>
              <a:t>What to do if you don’t know what to do</a:t>
            </a:r>
          </a:p>
          <a:p>
            <a:r>
              <a:rPr lang="en-US" sz="2400" dirty="0">
                <a:hlinkClick r:id="rId2"/>
              </a:rPr>
              <a:t>deanofstudents@nwacc.edu</a:t>
            </a:r>
            <a:r>
              <a:rPr lang="en-US" sz="2400" dirty="0"/>
              <a:t> and other lead reporting contacts</a:t>
            </a:r>
          </a:p>
        </p:txBody>
      </p:sp>
    </p:spTree>
    <p:extLst>
      <p:ext uri="{BB962C8B-B14F-4D97-AF65-F5344CB8AC3E}">
        <p14:creationId xmlns:p14="http://schemas.microsoft.com/office/powerpoint/2010/main" val="2434803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87305-58B8-4806-ACE5-14AEFE641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1C2FAF-AFB8-4E12-BFB4-FD0052A329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73619"/>
            <a:ext cx="8596668" cy="4467743"/>
          </a:xfrm>
        </p:spPr>
        <p:txBody>
          <a:bodyPr/>
          <a:lstStyle/>
          <a:p>
            <a:r>
              <a:rPr lang="en-US" sz="2000" dirty="0"/>
              <a:t>Highlights – a short overview of the process</a:t>
            </a:r>
          </a:p>
          <a:p>
            <a:r>
              <a:rPr lang="en-US" sz="2000" dirty="0"/>
              <a:t>No way to address every scenario/”what if” you encounter</a:t>
            </a:r>
          </a:p>
          <a:p>
            <a:r>
              <a:rPr lang="en-US" sz="2000" dirty="0"/>
              <a:t>Flexibility – we follow CDC and State guidelines – you will encounter many changes during this process (WE DID!) </a:t>
            </a:r>
          </a:p>
          <a:p>
            <a:pPr lvl="1"/>
            <a:r>
              <a:rPr lang="en-US" sz="2000" dirty="0"/>
              <a:t>Our teams will stay on top of guidelines and changes and communicate those out via email and webpage updates</a:t>
            </a:r>
          </a:p>
          <a:p>
            <a:r>
              <a:rPr lang="en-US" sz="2000" dirty="0"/>
              <a:t>We have highly skilled people to help you along the way… but we also need your help (see last slide)</a:t>
            </a:r>
          </a:p>
          <a:p>
            <a:r>
              <a:rPr lang="en-US" sz="2000" dirty="0"/>
              <a:t>There may be different rules that apply to specific populations (ex: Health Care)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989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329E7-2FD5-401D-9DF6-05B641E80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Shifting who responds to reports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B2ABAE-EC23-44B9-ACE3-DF4FDB3ED1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43741"/>
            <a:ext cx="8596668" cy="4297622"/>
          </a:xfrm>
        </p:spPr>
        <p:txBody>
          <a:bodyPr/>
          <a:lstStyle/>
          <a:p>
            <a:r>
              <a:rPr lang="en-US" sz="2000" dirty="0"/>
              <a:t>You are seasoned at this – you already deal with all other types of illnesses/medical leave:  flu, surgery, toothache, migraine, etc. </a:t>
            </a:r>
          </a:p>
          <a:p>
            <a:r>
              <a:rPr lang="en-US" sz="2000" dirty="0"/>
              <a:t>Many of you have already been involved in this process – and if not you, your leader has!</a:t>
            </a:r>
          </a:p>
          <a:p>
            <a:r>
              <a:rPr lang="en-US" sz="2000" dirty="0"/>
              <a:t>Vital to our operations and college that we set up a reporting model that can be sustained for years to come (endemic) </a:t>
            </a:r>
          </a:p>
          <a:p>
            <a:r>
              <a:rPr lang="en-US" sz="2000" dirty="0"/>
              <a:t>We need “all hands on deck”</a:t>
            </a:r>
          </a:p>
          <a:p>
            <a:pPr lvl="1"/>
            <a:r>
              <a:rPr lang="en-US" sz="2000" dirty="0"/>
              <a:t>Our team is currently too small </a:t>
            </a:r>
            <a:endParaRPr lang="en-US" sz="2000" dirty="0">
              <a:sym typeface="Wingdings" panose="05000000000000000000" pitchFamily="2" charset="2"/>
            </a:endParaRPr>
          </a:p>
          <a:p>
            <a:pPr lvl="2"/>
            <a:r>
              <a:rPr lang="en-US" sz="1800" b="1" dirty="0">
                <a:sym typeface="Wingdings" panose="05000000000000000000" pitchFamily="2" charset="2"/>
              </a:rPr>
              <a:t>But we are MIGHTY!  </a:t>
            </a:r>
            <a:endParaRPr lang="en-US" sz="1800" b="1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762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32AC0-F2F3-4723-AA1E-62FCD048E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with the reporting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5E639E-9C19-4A99-9DB3-2A048C31E2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62986"/>
            <a:ext cx="8596668" cy="4789687"/>
          </a:xfrm>
        </p:spPr>
        <p:txBody>
          <a:bodyPr>
            <a:normAutofit/>
          </a:bodyPr>
          <a:lstStyle/>
          <a:p>
            <a:r>
              <a:rPr lang="en-US" dirty="0"/>
              <a:t>For record keeping and storage purposes (HIPAA), please do not ask for a person to provide </a:t>
            </a:r>
            <a:r>
              <a:rPr lang="en-US" b="1" u="sng" dirty="0"/>
              <a:t>proof</a:t>
            </a:r>
            <a:r>
              <a:rPr lang="en-US" dirty="0"/>
              <a:t> of a COVID test (only designated COVID-19 Reporting Contacts can do this) </a:t>
            </a:r>
          </a:p>
          <a:p>
            <a:r>
              <a:rPr lang="en-US" dirty="0"/>
              <a:t>For compliance with Arkansas laws, please do NOT ask a person for proof of vaccination and/or boosters </a:t>
            </a:r>
          </a:p>
          <a:p>
            <a:r>
              <a:rPr lang="en-US" dirty="0"/>
              <a:t>Do not ask a person why they haven’t been vaccinated or boosted</a:t>
            </a:r>
          </a:p>
          <a:p>
            <a:r>
              <a:rPr lang="en-US" dirty="0"/>
              <a:t>Do not ask a person to get a vaccination or a booster shot </a:t>
            </a:r>
          </a:p>
          <a:p>
            <a:r>
              <a:rPr lang="en-US" dirty="0"/>
              <a:t>You cannot ask a person to take a COVID test before returning to class or work</a:t>
            </a:r>
          </a:p>
          <a:p>
            <a:r>
              <a:rPr lang="en-US" dirty="0"/>
              <a:t>When in doubt – remember this:  there are tight laws regulating all things HIPAA, FOIA, etc. – The Dean of Students Office and PRC are your friends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003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65C6D-A7DB-4388-B651-3542E6CC0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Designated COVID-19 Reporting Contacts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A5E18-FD32-4DD6-9AE0-2D57C80407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40833"/>
            <a:ext cx="8596668" cy="420053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Please review this list and contact the team lead in your area, your Chair/Dean, or Policy Risk Compliance at </a:t>
            </a:r>
            <a:r>
              <a:rPr lang="en-US" dirty="0">
                <a:hlinkClick r:id="rId2"/>
              </a:rPr>
              <a:t>PRC@nwacc.edu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Enrolled/Credit and Degree Seeking - Dean of Students Office – deanofstudents@nwacc.edu</a:t>
            </a:r>
          </a:p>
          <a:p>
            <a:r>
              <a:rPr lang="en-US" dirty="0"/>
              <a:t>Health Programs Students - Center for Health Professions – CHPCOVID@nwacc.edu</a:t>
            </a:r>
          </a:p>
          <a:p>
            <a:r>
              <a:rPr lang="en-US" dirty="0"/>
              <a:t>Secondary Career Center: Stephanie Trolinger - strolinger@nwacc.edu</a:t>
            </a:r>
          </a:p>
          <a:p>
            <a:r>
              <a:rPr lang="en-US" dirty="0"/>
              <a:t>ECE: Jorge Amaral - jamaral@nwacc.edu</a:t>
            </a:r>
          </a:p>
          <a:p>
            <a:r>
              <a:rPr lang="en-US" dirty="0"/>
              <a:t>Brightwater: Marshall Shafkowitz - mshafkowitz@nwacc.edu</a:t>
            </a:r>
          </a:p>
          <a:p>
            <a:r>
              <a:rPr lang="en-US" dirty="0"/>
              <a:t>Adult Ed: Ben Aldama - baldama@nwacc.edu</a:t>
            </a:r>
          </a:p>
          <a:p>
            <a:r>
              <a:rPr lang="en-US" dirty="0"/>
              <a:t>Workforce: AJ Hart - ahart7@nwacc.edu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738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F020B-F763-4A38-8F1D-A98E95A8E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MOST COMMON REPORTS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D3ED1-6913-4304-9707-AB24E5E6C7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1. Tests positive</a:t>
            </a:r>
          </a:p>
          <a:p>
            <a:endParaRPr lang="en-US" sz="2400" dirty="0"/>
          </a:p>
          <a:p>
            <a:r>
              <a:rPr lang="en-US" sz="2400" dirty="0"/>
              <a:t>2. Symptomatic </a:t>
            </a:r>
          </a:p>
          <a:p>
            <a:endParaRPr lang="en-US" sz="2400" dirty="0"/>
          </a:p>
          <a:p>
            <a:r>
              <a:rPr lang="en-US" sz="2400" dirty="0"/>
              <a:t>3. Exposed to another positive person </a:t>
            </a:r>
          </a:p>
          <a:p>
            <a:endParaRPr lang="en-US" dirty="0"/>
          </a:p>
          <a:p>
            <a:pPr lvl="1"/>
            <a:r>
              <a:rPr lang="en-US" dirty="0"/>
              <a:t>* </a:t>
            </a:r>
            <a:r>
              <a:rPr lang="en-US" sz="1800" dirty="0"/>
              <a:t>Let’s discuss each of these in brief</a:t>
            </a:r>
          </a:p>
        </p:txBody>
      </p:sp>
    </p:spTree>
    <p:extLst>
      <p:ext uri="{BB962C8B-B14F-4D97-AF65-F5344CB8AC3E}">
        <p14:creationId xmlns:p14="http://schemas.microsoft.com/office/powerpoint/2010/main" val="637752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6112B-9B97-40D8-A3FF-389303964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reports you may receive</a:t>
            </a:r>
            <a:br>
              <a:rPr lang="en-US" dirty="0"/>
            </a:br>
            <a:r>
              <a:rPr lang="en-US" b="1" dirty="0"/>
              <a:t>#1 – Student Tests Positive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4FB2A9-4D05-40A8-B735-DBFF926DAD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650874"/>
          </a:xfrm>
        </p:spPr>
        <p:txBody>
          <a:bodyPr>
            <a:normAutofit/>
          </a:bodyPr>
          <a:lstStyle/>
          <a:p>
            <a:r>
              <a:rPr lang="en-US" sz="2400" dirty="0"/>
              <a:t>Student Tests Positive </a:t>
            </a:r>
          </a:p>
          <a:p>
            <a:pPr lvl="1"/>
            <a:r>
              <a:rPr lang="en-US" sz="2000" dirty="0"/>
              <a:t>Refer to NWACC website (search term: COVID) for more information </a:t>
            </a:r>
          </a:p>
          <a:p>
            <a:pPr lvl="1"/>
            <a:r>
              <a:rPr lang="en-US" sz="2000" dirty="0"/>
              <a:t>Student is to stay home for 5 days (minimum) and then wear a mask for 5 days (or more) AFTER. Must be fever free for 24 hours W/O use of medication. </a:t>
            </a:r>
          </a:p>
          <a:p>
            <a:pPr lvl="2"/>
            <a:r>
              <a:rPr lang="en-US" sz="1600" dirty="0"/>
              <a:t>How to count days?  ONE day post positive test; or ONE day post onset of symptoms </a:t>
            </a:r>
          </a:p>
          <a:p>
            <a:pPr lvl="2"/>
            <a:r>
              <a:rPr lang="en-US" sz="1600" dirty="0">
                <a:solidFill>
                  <a:schemeClr val="tx1"/>
                </a:solidFill>
              </a:rPr>
              <a:t>If symptoms are still heavy, and/or fever is present – contact </a:t>
            </a:r>
            <a:r>
              <a:rPr lang="en-US" sz="1600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deanofstudents@nwacc.edu</a:t>
            </a:r>
            <a:endParaRPr lang="en-US" sz="1600" dirty="0">
              <a:solidFill>
                <a:schemeClr val="tx1"/>
              </a:solidFill>
            </a:endParaRPr>
          </a:p>
          <a:p>
            <a:pPr lvl="2"/>
            <a:r>
              <a:rPr lang="en-US" sz="1600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https://www.cdc.gov/coronavirus/2019-ncov/your-health/quarantine-isolation.html</a:t>
            </a:r>
            <a:endParaRPr lang="en-US" sz="1600" dirty="0">
              <a:solidFill>
                <a:schemeClr val="tx1"/>
              </a:solidFill>
            </a:endParaRPr>
          </a:p>
          <a:p>
            <a:pPr lvl="2"/>
            <a:r>
              <a:rPr lang="en-US" sz="1600" dirty="0"/>
              <a:t>ZERO exemptions to the CDC 5 -day mask requirement listed above 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297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DB0B7-A5BE-448F-BFBA-6779898A0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Types of reports you may receive</a:t>
            </a:r>
            <a:br>
              <a:rPr lang="en-US" dirty="0"/>
            </a:br>
            <a:r>
              <a:rPr lang="en-US" b="1" dirty="0"/>
              <a:t>#2 - Student Reports Symptoms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E97EE7-092B-41BB-AE4F-FB961A6762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Got a cold? Flu? Allergies? COVID? Common Cold? </a:t>
            </a:r>
          </a:p>
          <a:p>
            <a:r>
              <a:rPr lang="en-US" dirty="0"/>
              <a:t>There is NO perfect answer behind HOW you navigate symptoms</a:t>
            </a:r>
          </a:p>
          <a:p>
            <a:r>
              <a:rPr lang="en-US" dirty="0"/>
              <a:t>Remember – you have been doing this work already. Students report to us all the time – “I don’t feel good” – how do you generally respond to this? </a:t>
            </a:r>
          </a:p>
          <a:p>
            <a:r>
              <a:rPr lang="en-US" dirty="0"/>
              <a:t>With COVID – a person can have a variety of symptoms – some of these are the SAME as seasonal allergies or a cold</a:t>
            </a:r>
          </a:p>
          <a:p>
            <a:r>
              <a:rPr lang="en-US" dirty="0"/>
              <a:t>A COVID test is needed to determine if this is COVID. </a:t>
            </a:r>
          </a:p>
          <a:p>
            <a:pPr lvl="1"/>
            <a:r>
              <a:rPr lang="en-US" dirty="0"/>
              <a:t>We CANNOT force a person to get a COVID-19 test when they report as symptomatic – they will have to quarantine under the same rules</a:t>
            </a:r>
          </a:p>
          <a:p>
            <a:r>
              <a:rPr lang="en-US" dirty="0"/>
              <a:t>Links on our webpage and information published online can direct them to finding tests</a:t>
            </a:r>
          </a:p>
        </p:txBody>
      </p:sp>
    </p:spTree>
    <p:extLst>
      <p:ext uri="{BB962C8B-B14F-4D97-AF65-F5344CB8AC3E}">
        <p14:creationId xmlns:p14="http://schemas.microsoft.com/office/powerpoint/2010/main" val="121256116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2994</TotalTime>
  <Words>1378</Words>
  <Application>Microsoft Office PowerPoint</Application>
  <PresentationFormat>Widescreen</PresentationFormat>
  <Paragraphs>102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Segoe UI</vt:lpstr>
      <vt:lpstr>Trebuchet MS</vt:lpstr>
      <vt:lpstr>Wingdings 3</vt:lpstr>
      <vt:lpstr>Facet</vt:lpstr>
      <vt:lpstr>Faculty Responding to COVID Reports </vt:lpstr>
      <vt:lpstr>Goals for this information session </vt:lpstr>
      <vt:lpstr>Reminders …</vt:lpstr>
      <vt:lpstr>Shifting who responds to reports </vt:lpstr>
      <vt:lpstr>Rules with the reporting process</vt:lpstr>
      <vt:lpstr>Designated COVID-19 Reporting Contacts</vt:lpstr>
      <vt:lpstr>THREE MOST COMMON REPORTS </vt:lpstr>
      <vt:lpstr>Types of reports you may receive #1 – Student Tests Positive  </vt:lpstr>
      <vt:lpstr>Types of reports you may receive #2 - Student Reports Symptoms  </vt:lpstr>
      <vt:lpstr>Types of reports you may receive #3 Exposed to Positive Person </vt:lpstr>
      <vt:lpstr>Navigating NWACC website </vt:lpstr>
      <vt:lpstr>Designated COVID-19 Reporting Contacts</vt:lpstr>
      <vt:lpstr>What to do…when you don’t know what to do… (you are not alone)! </vt:lpstr>
      <vt:lpstr>Another great link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Taylor, Teresa A.</dc:creator>
  <cp:lastModifiedBy>Taylor, Teresa A.</cp:lastModifiedBy>
  <cp:revision>5</cp:revision>
  <dcterms:created xsi:type="dcterms:W3CDTF">2022-03-30T16:56:52Z</dcterms:created>
  <dcterms:modified xsi:type="dcterms:W3CDTF">2023-09-08T15:37:13Z</dcterms:modified>
</cp:coreProperties>
</file>